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5" r:id="rId4"/>
    <p:sldId id="280" r:id="rId5"/>
    <p:sldId id="279" r:id="rId6"/>
    <p:sldId id="278" r:id="rId7"/>
    <p:sldId id="274" r:id="rId8"/>
    <p:sldId id="273" r:id="rId9"/>
    <p:sldId id="272" r:id="rId10"/>
    <p:sldId id="281" r:id="rId11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40" d="100"/>
          <a:sy n="40" d="100"/>
        </p:scale>
        <p:origin x="-13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DEB7-A44E-406E-B4C8-697203F264BD}" type="datetimeFigureOut">
              <a:rPr lang="ar-IQ" smtClean="0"/>
              <a:t>24/05/1440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A6B2-B240-4289-A9E3-0E432AC3F5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4349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DEB7-A44E-406E-B4C8-697203F264BD}" type="datetimeFigureOut">
              <a:rPr lang="ar-IQ" smtClean="0"/>
              <a:t>24/05/1440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A6B2-B240-4289-A9E3-0E432AC3F5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43126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DEB7-A44E-406E-B4C8-697203F264BD}" type="datetimeFigureOut">
              <a:rPr lang="ar-IQ" smtClean="0"/>
              <a:t>24/05/1440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A6B2-B240-4289-A9E3-0E432AC3F5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53257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DEB7-A44E-406E-B4C8-697203F264BD}" type="datetimeFigureOut">
              <a:rPr lang="ar-IQ" smtClean="0"/>
              <a:t>24/05/1440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A6B2-B240-4289-A9E3-0E432AC3F5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8957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DEB7-A44E-406E-B4C8-697203F264BD}" type="datetimeFigureOut">
              <a:rPr lang="ar-IQ" smtClean="0"/>
              <a:t>24/05/1440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A6B2-B240-4289-A9E3-0E432AC3F5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1756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DEB7-A44E-406E-B4C8-697203F264BD}" type="datetimeFigureOut">
              <a:rPr lang="ar-IQ" smtClean="0"/>
              <a:t>24/05/1440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A6B2-B240-4289-A9E3-0E432AC3F5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47425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DEB7-A44E-406E-B4C8-697203F264BD}" type="datetimeFigureOut">
              <a:rPr lang="ar-IQ" smtClean="0"/>
              <a:t>24/05/1440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A6B2-B240-4289-A9E3-0E432AC3F5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553126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DEB7-A44E-406E-B4C8-697203F264BD}" type="datetimeFigureOut">
              <a:rPr lang="ar-IQ" smtClean="0"/>
              <a:t>24/05/1440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A6B2-B240-4289-A9E3-0E432AC3F5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0966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DEB7-A44E-406E-B4C8-697203F264BD}" type="datetimeFigureOut">
              <a:rPr lang="ar-IQ" smtClean="0"/>
              <a:t>24/05/1440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A6B2-B240-4289-A9E3-0E432AC3F5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73123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DEB7-A44E-406E-B4C8-697203F264BD}" type="datetimeFigureOut">
              <a:rPr lang="ar-IQ" smtClean="0"/>
              <a:t>24/05/1440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A6B2-B240-4289-A9E3-0E432AC3F5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84198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4DEB7-A44E-406E-B4C8-697203F264BD}" type="datetimeFigureOut">
              <a:rPr lang="ar-IQ" smtClean="0"/>
              <a:t>24/05/1440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8A6B2-B240-4289-A9E3-0E432AC3F5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430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9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4DEB7-A44E-406E-B4C8-697203F264BD}" type="datetimeFigureOut">
              <a:rPr lang="ar-IQ" smtClean="0"/>
              <a:t>24/05/1440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8A6B2-B240-4289-A9E3-0E432AC3F5EE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92188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http://virology-online.com/general/CFT.gif" TargetMode="External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5760640"/>
          </a:xfrm>
        </p:spPr>
        <p:txBody>
          <a:bodyPr>
            <a:noAutofit/>
          </a:bodyPr>
          <a:lstStyle/>
          <a:p>
            <a:r>
              <a:rPr lang="en-US" sz="6000" b="1" dirty="0" smtClean="0">
                <a:solidFill>
                  <a:srgbClr val="FF0000"/>
                </a:solidFill>
                <a:latin typeface="+mn-lt"/>
              </a:rPr>
              <a:t>Complement Fixation </a:t>
            </a:r>
            <a:r>
              <a:rPr lang="ar-IQ" sz="6000" b="1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ar-IQ" sz="6000" b="1" dirty="0" smtClean="0">
                <a:solidFill>
                  <a:srgbClr val="FF0000"/>
                </a:solidFill>
                <a:latin typeface="+mn-lt"/>
              </a:rPr>
            </a:br>
            <a:r>
              <a:rPr lang="en-US" sz="6000" b="1" dirty="0" smtClean="0">
                <a:solidFill>
                  <a:srgbClr val="FF0000"/>
                </a:solidFill>
                <a:latin typeface="+mn-lt"/>
              </a:rPr>
              <a:t>test CFT</a:t>
            </a:r>
            <a:r>
              <a:rPr lang="en-US" sz="6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6000" dirty="0" smtClean="0">
                <a:solidFill>
                  <a:srgbClr val="FF0000"/>
                </a:solidFill>
                <a:latin typeface="+mn-lt"/>
              </a:rPr>
            </a:br>
            <a:r>
              <a:rPr lang="en-US" b="1" dirty="0">
                <a:latin typeface="+mn-lt"/>
              </a:rPr>
              <a:t>By </a:t>
            </a:r>
            <a:r>
              <a:rPr lang="en-US" sz="6000" dirty="0" smtClean="0">
                <a:solidFill>
                  <a:srgbClr val="FF0000"/>
                </a:solidFill>
                <a:latin typeface="+mn-lt"/>
              </a:rPr>
              <a:t/>
            </a:r>
            <a:br>
              <a:rPr lang="en-US" sz="6000" dirty="0" smtClean="0">
                <a:solidFill>
                  <a:srgbClr val="FF0000"/>
                </a:solidFill>
                <a:latin typeface="+mn-lt"/>
              </a:rPr>
            </a:br>
            <a:r>
              <a:rPr lang="en-US" b="1" dirty="0" smtClean="0">
                <a:latin typeface="+mn-lt"/>
              </a:rPr>
              <a:t>prof. </a:t>
            </a:r>
            <a:r>
              <a:rPr lang="en-US" b="1" dirty="0" err="1" smtClean="0">
                <a:latin typeface="+mn-lt"/>
              </a:rPr>
              <a:t>assit</a:t>
            </a:r>
            <a:r>
              <a:rPr lang="en-US" b="1" dirty="0" smtClean="0">
                <a:latin typeface="+mn-lt"/>
              </a:rPr>
              <a:t>. </a:t>
            </a:r>
            <a:r>
              <a:rPr lang="en-US" b="1" dirty="0" err="1" smtClean="0">
                <a:latin typeface="+mn-lt"/>
              </a:rPr>
              <a:t>Abeer</a:t>
            </a:r>
            <a:r>
              <a:rPr lang="en-US" b="1" dirty="0" smtClean="0">
                <a:latin typeface="+mn-lt"/>
              </a:rPr>
              <a:t> </a:t>
            </a:r>
            <a:r>
              <a:rPr lang="en-US" b="1" dirty="0" err="1" smtClean="0">
                <a:latin typeface="+mn-lt"/>
              </a:rPr>
              <a:t>L.mohammed</a:t>
            </a:r>
            <a:endParaRPr lang="ar-IQ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995614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r>
              <a:rPr lang="en-GB" sz="3600" dirty="0" err="1"/>
              <a:t>Sayeed</a:t>
            </a:r>
            <a:r>
              <a:rPr lang="en-GB" sz="3600" dirty="0"/>
              <a:t> Ismail </a:t>
            </a:r>
            <a:r>
              <a:rPr lang="en-GB" sz="3600" dirty="0" err="1"/>
              <a:t>Khatib</a:t>
            </a:r>
            <a:endParaRPr lang="en-GB" sz="3600" dirty="0"/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r>
              <a:rPr lang="en-GB" dirty="0"/>
              <a:t>Lecturer </a:t>
            </a: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r>
              <a:rPr lang="en-GB" dirty="0"/>
              <a:t>Microbiology &amp; Immunology</a:t>
            </a:r>
          </a:p>
          <a:p>
            <a:pPr algn="l" rtl="0">
              <a:lnSpc>
                <a:spcPct val="80000"/>
              </a:lnSpc>
              <a:buClr>
                <a:schemeClr val="bg2"/>
              </a:buClr>
              <a:buSzPct val="75000"/>
              <a:buNone/>
            </a:pPr>
            <a:r>
              <a:rPr lang="en-GB" dirty="0" err="1"/>
              <a:t>Ibn</a:t>
            </a:r>
            <a:r>
              <a:rPr lang="en-GB" dirty="0"/>
              <a:t> </a:t>
            </a:r>
            <a:r>
              <a:rPr lang="en-GB" dirty="0" err="1"/>
              <a:t>Sina</a:t>
            </a:r>
            <a:r>
              <a:rPr lang="en-GB" dirty="0"/>
              <a:t> National College for Medical Studies</a:t>
            </a:r>
          </a:p>
          <a:p>
            <a:pPr algn="r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116058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Complement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 smtClean="0"/>
              <a:t>Complement is a protein (globulin) present in normal serum.</a:t>
            </a:r>
          </a:p>
          <a:p>
            <a:pPr algn="l" rtl="0">
              <a:lnSpc>
                <a:spcPct val="90000"/>
              </a:lnSpc>
            </a:pPr>
            <a:r>
              <a:rPr lang="en-US" b="1" dirty="0" smtClean="0"/>
              <a:t>Whole complement system is made up of nine components: C1 to C9 </a:t>
            </a:r>
          </a:p>
          <a:p>
            <a:pPr algn="l" rtl="0">
              <a:lnSpc>
                <a:spcPct val="90000"/>
              </a:lnSpc>
            </a:pPr>
            <a:r>
              <a:rPr lang="en-US" b="1" dirty="0" smtClean="0"/>
              <a:t>Complement proteins are heat labile and are destroyed by heating at 56°C for 20 – 30 minutes. </a:t>
            </a:r>
          </a:p>
          <a:p>
            <a:pPr algn="l" rtl="0">
              <a:lnSpc>
                <a:spcPct val="90000"/>
              </a:lnSpc>
            </a:pPr>
            <a:r>
              <a:rPr lang="en-US" b="1" dirty="0" smtClean="0"/>
              <a:t>Complement binds to Ag-</a:t>
            </a:r>
            <a:r>
              <a:rPr lang="en-US" b="1" dirty="0" err="1" smtClean="0"/>
              <a:t>Ab</a:t>
            </a:r>
            <a:r>
              <a:rPr lang="en-US" b="1" dirty="0" smtClean="0"/>
              <a:t> complex</a:t>
            </a:r>
          </a:p>
          <a:p>
            <a:pPr algn="l" rtl="0">
              <a:lnSpc>
                <a:spcPct val="90000"/>
              </a:lnSpc>
            </a:pPr>
            <a:r>
              <a:rPr lang="en-US" b="1" dirty="0" smtClean="0"/>
              <a:t>When the Ag is an RBC it causes </a:t>
            </a:r>
            <a:r>
              <a:rPr lang="en-US" b="1" dirty="0" err="1" smtClean="0"/>
              <a:t>lysis</a:t>
            </a:r>
            <a:r>
              <a:rPr lang="en-US" b="1" dirty="0" smtClean="0"/>
              <a:t> of RBC’s.</a:t>
            </a:r>
            <a:endParaRPr lang="ar-IQ" b="1" dirty="0"/>
          </a:p>
        </p:txBody>
      </p:sp>
    </p:spTree>
    <p:extLst>
      <p:ext uri="{BB962C8B-B14F-4D97-AF65-F5344CB8AC3E}">
        <p14:creationId xmlns:p14="http://schemas.microsoft.com/office/powerpoint/2010/main" val="3142213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4343400" cy="5334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200" b="1" u="sng" smtClean="0"/>
              <a:t>Components of CFT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066800"/>
            <a:ext cx="8610600" cy="5410200"/>
          </a:xfrm>
        </p:spPr>
        <p:txBody>
          <a:bodyPr/>
          <a:lstStyle/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 smtClean="0"/>
              <a:t>Test System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b="1" dirty="0" smtClean="0"/>
              <a:t>Antigen:</a:t>
            </a:r>
            <a:r>
              <a:rPr lang="en-US" sz="2400" dirty="0" smtClean="0"/>
              <a:t> It may be soluble or particulate.</a:t>
            </a:r>
          </a:p>
          <a:p>
            <a:pPr algn="l" rtl="0" eaLnBrk="1" hangingPunct="1">
              <a:lnSpc>
                <a:spcPct val="80000"/>
              </a:lnSpc>
            </a:pPr>
            <a:endParaRPr lang="en-US" sz="900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400" b="1" dirty="0" smtClean="0"/>
              <a:t>Antibody: </a:t>
            </a:r>
            <a:r>
              <a:rPr lang="en-US" sz="2400" dirty="0" smtClean="0"/>
              <a:t>Animal serum (May or may not contain Antibody towards specific Antigen)</a:t>
            </a:r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900" dirty="0" smtClean="0"/>
              <a:t> </a:t>
            </a:r>
            <a:r>
              <a:rPr lang="en-US" sz="900" b="1" dirty="0" smtClean="0"/>
              <a:t> 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b="1" dirty="0" smtClean="0"/>
              <a:t>Complement:</a:t>
            </a:r>
            <a:r>
              <a:rPr lang="en-US" sz="2400" dirty="0" smtClean="0"/>
              <a:t> It is pooled serum obtained from 4 to 5 guinea pigs. It should be fresh or specially preserved as the complement activity is heat labile (stored at -30 °C in small fractions). The complement activity should be initially standardized before using in the test.</a:t>
            </a:r>
          </a:p>
          <a:p>
            <a:pPr algn="l" rtl="0" eaLnBrk="1" hangingPunct="1">
              <a:lnSpc>
                <a:spcPct val="80000"/>
              </a:lnSpc>
            </a:pPr>
            <a:endParaRPr lang="en-US" sz="900" dirty="0" smtClean="0"/>
          </a:p>
          <a:p>
            <a:pPr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u="sng" dirty="0" smtClean="0"/>
              <a:t>Indicator System (</a:t>
            </a:r>
            <a:r>
              <a:rPr lang="en-US" sz="2400" b="1" u="sng" dirty="0" err="1" smtClean="0"/>
              <a:t>Haemolytic</a:t>
            </a:r>
            <a:r>
              <a:rPr lang="en-US" sz="2400" b="1" u="sng" dirty="0" smtClean="0"/>
              <a:t> system)</a:t>
            </a:r>
          </a:p>
          <a:p>
            <a:pPr algn="l" rtl="0" eaLnBrk="1" hangingPunct="1">
              <a:lnSpc>
                <a:spcPct val="80000"/>
              </a:lnSpc>
            </a:pPr>
            <a:r>
              <a:rPr lang="en-US" sz="2400" b="1" dirty="0" smtClean="0"/>
              <a:t>Erythrocytes: </a:t>
            </a:r>
            <a:r>
              <a:rPr lang="en-US" sz="2400" dirty="0" smtClean="0"/>
              <a:t>Sheep RBC</a:t>
            </a:r>
          </a:p>
          <a:p>
            <a:pPr algn="l" rtl="0" eaLnBrk="1" hangingPunct="1">
              <a:lnSpc>
                <a:spcPct val="80000"/>
              </a:lnSpc>
            </a:pPr>
            <a:endParaRPr lang="en-US" sz="900" dirty="0" smtClean="0"/>
          </a:p>
          <a:p>
            <a:pPr algn="l" rtl="0" eaLnBrk="1" hangingPunct="1">
              <a:lnSpc>
                <a:spcPct val="80000"/>
              </a:lnSpc>
            </a:pPr>
            <a:r>
              <a:rPr lang="en-US" sz="2400" b="1" dirty="0" smtClean="0"/>
              <a:t>Anti RBC (</a:t>
            </a:r>
            <a:r>
              <a:rPr lang="en-US" sz="2400" b="1" dirty="0" err="1" smtClean="0"/>
              <a:t>Hemolysin</a:t>
            </a:r>
            <a:r>
              <a:rPr lang="en-US" sz="2400" b="1" dirty="0" smtClean="0"/>
              <a:t>):</a:t>
            </a:r>
            <a:r>
              <a:rPr lang="en-US" sz="2400" dirty="0" smtClean="0"/>
              <a:t> Rabbit antibody to sheep red cells prepared by inoculating sheep erythrocytes into rabbit under standard immunization protocol.</a:t>
            </a:r>
          </a:p>
        </p:txBody>
      </p:sp>
    </p:spTree>
    <p:extLst>
      <p:ext uri="{BB962C8B-B14F-4D97-AF65-F5344CB8AC3E}">
        <p14:creationId xmlns:p14="http://schemas.microsoft.com/office/powerpoint/2010/main" val="20003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4800600" cy="4937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u="sng" dirty="0" smtClean="0"/>
              <a:t>Principle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1052736"/>
            <a:ext cx="8534400" cy="5486400"/>
          </a:xfrm>
        </p:spPr>
        <p:txBody>
          <a:bodyPr>
            <a:normAutofit lnSpcReduction="10000"/>
          </a:bodyPr>
          <a:lstStyle/>
          <a:p>
            <a:pPr algn="l" rtl="0" fontAlgn="base">
              <a:lnSpc>
                <a:spcPct val="150000"/>
              </a:lnSpc>
            </a:pPr>
            <a:r>
              <a:rPr lang="en-US" sz="2400" b="1" dirty="0" smtClean="0"/>
              <a:t>It is the nature of the complement to be activated when there is formation of antigen-antibody complex.</a:t>
            </a:r>
            <a:br>
              <a:rPr lang="en-US" sz="2400" b="1" dirty="0" smtClean="0"/>
            </a:br>
            <a:r>
              <a:rPr lang="en-US" sz="2400" b="1" dirty="0" smtClean="0">
                <a:solidFill>
                  <a:srgbClr val="FF0000"/>
                </a:solidFill>
              </a:rPr>
              <a:t>The first step is to heat the serum at 56°C to destroy patient’s complement. </a:t>
            </a:r>
            <a:r>
              <a:rPr lang="en-US" sz="2400" b="1" dirty="0" smtClean="0"/>
              <a:t>A measured amount of </a:t>
            </a:r>
            <a:r>
              <a:rPr lang="en-US" sz="2400" b="1" dirty="0"/>
              <a:t>complement(guinea pigs</a:t>
            </a:r>
            <a:r>
              <a:rPr lang="en-US" sz="2400" b="1" dirty="0" smtClean="0"/>
              <a:t>) and antigen are then added to the serum. </a:t>
            </a:r>
          </a:p>
          <a:p>
            <a:pPr algn="l" rtl="0" fontAlgn="base">
              <a:lnSpc>
                <a:spcPct val="150000"/>
              </a:lnSpc>
            </a:pPr>
            <a:r>
              <a:rPr lang="en-US" sz="2400" b="1" dirty="0" smtClean="0"/>
              <a:t>If there is presence of antibody in the serum, the complement is fixed due to the formation of Ag-</a:t>
            </a:r>
            <a:r>
              <a:rPr lang="en-US" sz="2400" b="1" dirty="0" err="1" smtClean="0"/>
              <a:t>Ab</a:t>
            </a:r>
            <a:r>
              <a:rPr lang="en-US" sz="2400" b="1" dirty="0" smtClean="0"/>
              <a:t> complex. </a:t>
            </a:r>
          </a:p>
          <a:p>
            <a:pPr algn="l" rtl="0" fontAlgn="base">
              <a:lnSpc>
                <a:spcPct val="150000"/>
              </a:lnSpc>
            </a:pPr>
            <a:r>
              <a:rPr lang="en-US" sz="2400" b="1" dirty="0" smtClean="0"/>
              <a:t>If no antibody is present then the complement remains free. </a:t>
            </a:r>
          </a:p>
          <a:p>
            <a:pPr algn="l" rtl="0" fontAlgn="base">
              <a:lnSpc>
                <a:spcPct val="150000"/>
              </a:lnSpc>
            </a:pPr>
            <a:r>
              <a:rPr lang="en-US" sz="2400" b="1" dirty="0" smtClean="0"/>
              <a:t>To determine whether the complement has been fixed, sheep RBCs and antibodies against sheep RBCs are added.</a:t>
            </a:r>
          </a:p>
          <a:p>
            <a:pPr algn="l" rtl="0" fontAlgn="base">
              <a:lnSpc>
                <a:spcPct val="150000"/>
              </a:lnSpc>
            </a:pP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207255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rtl="0">
              <a:buNone/>
            </a:pPr>
            <a:r>
              <a:rPr lang="en-US" sz="8800" b="1" dirty="0"/>
              <a:t>Procedure</a:t>
            </a:r>
          </a:p>
          <a:p>
            <a:pPr algn="ctr" rtl="0"/>
            <a:endParaRPr lang="ar-IQ" sz="8800" dirty="0"/>
          </a:p>
        </p:txBody>
      </p:sp>
    </p:spTree>
    <p:extLst>
      <p:ext uri="{BB962C8B-B14F-4D97-AF65-F5344CB8AC3E}">
        <p14:creationId xmlns:p14="http://schemas.microsoft.com/office/powerpoint/2010/main" val="4179243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http://laboratoryinfo.com/wp-content/uploads/2015/03/complement-fixation-tes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040"/>
            <a:ext cx="6210300" cy="6791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469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457200" y="304800"/>
            <a:ext cx="472440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sz="3600" u="sng"/>
              <a:t>Negative Test</a:t>
            </a:r>
          </a:p>
        </p:txBody>
      </p:sp>
      <p:sp>
        <p:nvSpPr>
          <p:cNvPr id="8195" name="Rectangle 5"/>
          <p:cNvSpPr>
            <a:spLocks noChangeArrowheads="1"/>
          </p:cNvSpPr>
          <p:nvPr/>
        </p:nvSpPr>
        <p:spPr bwMode="auto">
          <a:xfrm>
            <a:off x="304800" y="762000"/>
            <a:ext cx="8610600" cy="541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rtl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endParaRPr lang="en-US" sz="2400" b="1" dirty="0"/>
          </a:p>
          <a:p>
            <a:pPr marL="342900" indent="-342900" algn="l" rtl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b="1" dirty="0">
                <a:solidFill>
                  <a:srgbClr val="FF0000"/>
                </a:solidFill>
              </a:rPr>
              <a:t>Step 1:</a:t>
            </a:r>
          </a:p>
          <a:p>
            <a:pPr marL="342900" indent="-342900" algn="l" rtl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3200" b="1" dirty="0"/>
              <a:t>			     		          </a:t>
            </a:r>
            <a:r>
              <a:rPr lang="en-US" sz="2000" b="1" dirty="0"/>
              <a:t>At 37°C</a:t>
            </a:r>
          </a:p>
          <a:p>
            <a:pPr marL="342900" indent="-342900" algn="l" rtl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/>
              <a:t>Antigen + Antibody absent + Complement 	  </a:t>
            </a:r>
            <a:r>
              <a:rPr lang="en-US" sz="2000" b="1" dirty="0" smtClean="0"/>
              <a:t>            </a:t>
            </a:r>
            <a:r>
              <a:rPr lang="en-US" sz="2000" b="1" dirty="0"/>
              <a:t>Complement not fixed</a:t>
            </a:r>
          </a:p>
          <a:p>
            <a:pPr marL="342900" indent="-342900" algn="l" rtl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/>
              <a:t>	 	        </a:t>
            </a:r>
            <a:r>
              <a:rPr lang="en-US" b="1" dirty="0"/>
              <a:t>		</a:t>
            </a:r>
            <a:r>
              <a:rPr lang="en-US" sz="2000" b="1" dirty="0"/>
              <a:t>	                1 Hour</a:t>
            </a:r>
          </a:p>
          <a:p>
            <a:pPr marL="342900" indent="-342900" algn="l" rtl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/>
              <a:t>             </a:t>
            </a:r>
            <a:r>
              <a:rPr lang="en-US" sz="2800" b="1" baseline="-25000" dirty="0"/>
              <a:t>                              </a:t>
            </a:r>
            <a:endParaRPr lang="en-US" sz="2800" b="1" dirty="0"/>
          </a:p>
          <a:p>
            <a:pPr marL="342900" indent="-342900" algn="l" rtl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Char char="n"/>
            </a:pPr>
            <a:r>
              <a:rPr lang="en-US" sz="2400" b="1" dirty="0">
                <a:solidFill>
                  <a:srgbClr val="FF0000"/>
                </a:solidFill>
              </a:rPr>
              <a:t>Step 2:</a:t>
            </a:r>
          </a:p>
          <a:p>
            <a:pPr marL="342900" indent="-342900" algn="l" rtl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400" b="1" dirty="0"/>
              <a:t>						 </a:t>
            </a:r>
            <a:r>
              <a:rPr lang="en-US" sz="2000" b="1" dirty="0"/>
              <a:t>At 37°C</a:t>
            </a:r>
          </a:p>
          <a:p>
            <a:pPr marL="342900" indent="-342900" algn="l" rtl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/>
              <a:t>Free Complement  + </a:t>
            </a:r>
            <a:r>
              <a:rPr lang="en-US" sz="2000" b="1" dirty="0" err="1"/>
              <a:t>Haemolytic</a:t>
            </a:r>
            <a:r>
              <a:rPr lang="en-US" sz="2000" b="1" dirty="0"/>
              <a:t> system                   </a:t>
            </a:r>
            <a:r>
              <a:rPr lang="en-US" sz="2000" b="1" dirty="0" err="1"/>
              <a:t>Haemolysis</a:t>
            </a:r>
            <a:endParaRPr lang="en-US" sz="2000" b="1" dirty="0"/>
          </a:p>
          <a:p>
            <a:pPr marL="342900" indent="-342900" algn="l" rtl="0">
              <a:spcBef>
                <a:spcPct val="2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en-US" sz="2000" b="1" dirty="0"/>
              <a:t>		       			    	  1 Hour     (</a:t>
            </a:r>
            <a:r>
              <a:rPr lang="en-US" sz="2000" b="1" u="sng" dirty="0"/>
              <a:t>Test Negative)</a:t>
            </a:r>
          </a:p>
        </p:txBody>
      </p:sp>
      <p:sp>
        <p:nvSpPr>
          <p:cNvPr id="8196" name="Line 6"/>
          <p:cNvSpPr>
            <a:spLocks noChangeShapeType="1"/>
          </p:cNvSpPr>
          <p:nvPr/>
        </p:nvSpPr>
        <p:spPr bwMode="auto">
          <a:xfrm>
            <a:off x="4869543" y="249289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8197" name="Line 7"/>
          <p:cNvSpPr>
            <a:spLocks noChangeShapeType="1"/>
          </p:cNvSpPr>
          <p:nvPr/>
        </p:nvSpPr>
        <p:spPr bwMode="auto">
          <a:xfrm>
            <a:off x="4561114" y="4572000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45072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4724400" cy="715963"/>
          </a:xfrm>
        </p:spPr>
        <p:txBody>
          <a:bodyPr/>
          <a:lstStyle/>
          <a:p>
            <a:pPr eaLnBrk="1" hangingPunct="1"/>
            <a:r>
              <a:rPr lang="en-US" sz="3600" u="sng" smtClean="0"/>
              <a:t>Positive Test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610600" cy="5410200"/>
          </a:xfrm>
        </p:spPr>
        <p:txBody>
          <a:bodyPr>
            <a:normAutofit/>
          </a:bodyPr>
          <a:lstStyle/>
          <a:p>
            <a:pPr algn="l" rtl="0" eaLnBrk="1" hangingPunct="1"/>
            <a:endParaRPr lang="en-US" sz="2000" b="1" dirty="0" smtClean="0"/>
          </a:p>
          <a:p>
            <a:pPr algn="l" rtl="0" eaLnBrk="1" hangingPunct="1"/>
            <a:r>
              <a:rPr lang="en-US" sz="2000" b="1" dirty="0" smtClean="0">
                <a:solidFill>
                  <a:srgbClr val="FF0000"/>
                </a:solidFill>
              </a:rPr>
              <a:t>Step 1: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/>
              <a:t>			     		   At 37°C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/>
              <a:t>Antigen + Antibody + Complement 	          Complement gets fixed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/>
              <a:t>	 	  (from serum)		     1 Hour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/>
              <a:t>             </a:t>
            </a:r>
            <a:r>
              <a:rPr lang="en-US" sz="2000" b="1" baseline="-25000" dirty="0" smtClean="0"/>
              <a:t>                              </a:t>
            </a:r>
            <a:endParaRPr lang="en-US" sz="2000" b="1" dirty="0" smtClean="0"/>
          </a:p>
          <a:p>
            <a:pPr algn="l" rtl="0" eaLnBrk="1" hangingPunct="1"/>
            <a:r>
              <a:rPr lang="en-US" sz="2000" b="1" dirty="0" smtClean="0">
                <a:solidFill>
                  <a:srgbClr val="FF0000"/>
                </a:solidFill>
              </a:rPr>
              <a:t>Step 2: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/>
              <a:t>						             At 37°C</a:t>
            </a:r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/>
              <a:t>Fixed Complement complex + </a:t>
            </a:r>
            <a:r>
              <a:rPr lang="en-US" sz="2000" b="1" dirty="0" err="1" smtClean="0"/>
              <a:t>Haemolytic</a:t>
            </a:r>
            <a:r>
              <a:rPr lang="en-US" sz="2000" b="1" dirty="0" smtClean="0"/>
              <a:t> system               No </a:t>
            </a:r>
            <a:r>
              <a:rPr lang="en-US" sz="2000" b="1" dirty="0" err="1" smtClean="0"/>
              <a:t>Haemolysis</a:t>
            </a:r>
            <a:endParaRPr lang="en-US" sz="2000" b="1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000" b="1" dirty="0" smtClean="0"/>
              <a:t>		       			    	              1 Hour     (</a:t>
            </a:r>
            <a:r>
              <a:rPr lang="en-US" sz="2000" b="1" u="sng" dirty="0" smtClean="0"/>
              <a:t>Test Positive)</a:t>
            </a:r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495800" y="2060848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 b="1" dirty="0"/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>
            <a:off x="5588000" y="3933056"/>
            <a:ext cx="762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57997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6477000" cy="676275"/>
          </a:xfrm>
        </p:spPr>
        <p:txBody>
          <a:bodyPr/>
          <a:lstStyle/>
          <a:p>
            <a:pPr eaLnBrk="1" hangingPunct="1"/>
            <a:r>
              <a:rPr lang="en-US" sz="3200" b="1" u="sng" smtClean="0"/>
              <a:t>Results and Interpretations:</a:t>
            </a:r>
            <a:endParaRPr lang="en-US" sz="3200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4953000"/>
          </a:xfrm>
        </p:spPr>
        <p:txBody>
          <a:bodyPr/>
          <a:lstStyle/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400" dirty="0" smtClean="0"/>
              <a:t>No </a:t>
            </a:r>
            <a:r>
              <a:rPr lang="en-US" sz="2400" dirty="0" err="1" smtClean="0"/>
              <a:t>haemolysis</a:t>
            </a:r>
            <a:r>
              <a:rPr lang="en-US" sz="2400" dirty="0" smtClean="0"/>
              <a:t> is considered as a </a:t>
            </a:r>
            <a:r>
              <a:rPr lang="en-US" sz="2400" b="1" dirty="0" smtClean="0"/>
              <a:t>positive test</a:t>
            </a:r>
            <a:r>
              <a:rPr lang="en-US" sz="2400" dirty="0" smtClean="0"/>
              <a:t>. 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400" dirty="0" err="1" smtClean="0"/>
              <a:t>haemolysis</a:t>
            </a:r>
            <a:r>
              <a:rPr lang="en-US" sz="2400" dirty="0" smtClean="0"/>
              <a:t> of erythrocytes indicative of a </a:t>
            </a:r>
            <a:r>
              <a:rPr lang="en-US" sz="2400" b="1" dirty="0" smtClean="0"/>
              <a:t>negative test</a:t>
            </a:r>
            <a:r>
              <a:rPr lang="en-US" sz="2400" dirty="0" smtClean="0"/>
              <a:t>.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         1        2      3       4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A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</a:t>
            </a:r>
          </a:p>
          <a:p>
            <a:pPr marL="609600" indent="-609600" algn="l" rtl="0"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dirty="0" smtClean="0"/>
              <a:t>		B</a:t>
            </a:r>
          </a:p>
          <a:p>
            <a:pPr marL="609600" indent="-609600" algn="l" rtl="0" eaLnBrk="1" hangingPunct="1">
              <a:lnSpc>
                <a:spcPct val="80000"/>
              </a:lnSpc>
            </a:pPr>
            <a:endParaRPr lang="en-US" sz="2400" dirty="0" smtClean="0"/>
          </a:p>
          <a:p>
            <a:pPr marL="609600" indent="-609600" algn="l" rtl="0" eaLnBrk="1" hangingPunct="1">
              <a:lnSpc>
                <a:spcPct val="80000"/>
              </a:lnSpc>
            </a:pPr>
            <a:endParaRPr lang="en-US" sz="2400" dirty="0" smtClean="0"/>
          </a:p>
          <a:p>
            <a:pPr marL="609600" indent="-609600" algn="l" rtl="0" eaLnBrk="1" hangingPunct="1">
              <a:lnSpc>
                <a:spcPct val="80000"/>
              </a:lnSpc>
            </a:pPr>
            <a:r>
              <a:rPr lang="en-US" sz="2400" dirty="0" err="1" smtClean="0"/>
              <a:t>Microtiter</a:t>
            </a:r>
            <a:r>
              <a:rPr lang="en-US" sz="2400" dirty="0" smtClean="0"/>
              <a:t> plate showing </a:t>
            </a:r>
            <a:r>
              <a:rPr lang="en-US" sz="2400" dirty="0" err="1" smtClean="0"/>
              <a:t>Haemolysis</a:t>
            </a:r>
            <a:r>
              <a:rPr lang="en-US" sz="2400" dirty="0" smtClean="0"/>
              <a:t> (Well A2, A3,A4 and B4) and No </a:t>
            </a:r>
            <a:r>
              <a:rPr lang="en-US" sz="2400" dirty="0" err="1" smtClean="0"/>
              <a:t>Haemolysis</a:t>
            </a:r>
            <a:r>
              <a:rPr lang="en-US" sz="2400" dirty="0" smtClean="0"/>
              <a:t> (Well A1,B1,B2 and B4)</a:t>
            </a:r>
          </a:p>
        </p:txBody>
      </p:sp>
      <p:pic>
        <p:nvPicPr>
          <p:cNvPr id="11268" name="Picture 4" descr="http://virology-online.com/general/CFT.gif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2590800"/>
            <a:ext cx="35052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31810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245</Words>
  <Application>Microsoft Office PowerPoint</Application>
  <PresentationFormat>عرض على الشاشة (3:4)‏</PresentationFormat>
  <Paragraphs>64</Paragraphs>
  <Slides>10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نسق Office</vt:lpstr>
      <vt:lpstr>Complement Fixation  test CFT By  prof. assit. Abeer L.mohammed</vt:lpstr>
      <vt:lpstr>Complement</vt:lpstr>
      <vt:lpstr>Components of CFT</vt:lpstr>
      <vt:lpstr>Principle</vt:lpstr>
      <vt:lpstr>عرض تقديمي في PowerPoint</vt:lpstr>
      <vt:lpstr>عرض تقديمي في PowerPoint</vt:lpstr>
      <vt:lpstr>عرض تقديمي في PowerPoint</vt:lpstr>
      <vt:lpstr>Positive Test</vt:lpstr>
      <vt:lpstr>Results and Interpretations:</vt:lpstr>
      <vt:lpstr>References 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Complement Fixation  test CFT By  prof. assit. Abeer L.mohammed</dc:title>
  <dc:creator>DR.Ahmed Saker 2o1O</dc:creator>
  <cp:lastModifiedBy>InteL</cp:lastModifiedBy>
  <cp:revision>15</cp:revision>
  <dcterms:created xsi:type="dcterms:W3CDTF">2017-10-29T18:50:30Z</dcterms:created>
  <dcterms:modified xsi:type="dcterms:W3CDTF">2019-01-30T20:20:22Z</dcterms:modified>
</cp:coreProperties>
</file>